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21"/>
  </p:handoutMasterIdLst>
  <p:sldIdLst>
    <p:sldId id="256" r:id="rId2"/>
    <p:sldId id="258" r:id="rId3"/>
    <p:sldId id="270" r:id="rId4"/>
    <p:sldId id="262" r:id="rId5"/>
    <p:sldId id="265" r:id="rId6"/>
    <p:sldId id="272" r:id="rId7"/>
    <p:sldId id="259" r:id="rId8"/>
    <p:sldId id="267" r:id="rId9"/>
    <p:sldId id="269" r:id="rId10"/>
    <p:sldId id="276" r:id="rId11"/>
    <p:sldId id="260" r:id="rId12"/>
    <p:sldId id="268" r:id="rId13"/>
    <p:sldId id="261" r:id="rId14"/>
    <p:sldId id="271" r:id="rId15"/>
    <p:sldId id="274" r:id="rId16"/>
    <p:sldId id="273" r:id="rId17"/>
    <p:sldId id="275" r:id="rId18"/>
    <p:sldId id="266" r:id="rId19"/>
    <p:sldId id="263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5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92A953-719C-41C7-A97A-7AF59FFC88AF}" type="datetimeFigureOut">
              <a:rPr lang="en-US" smtClean="0"/>
              <a:pPr/>
              <a:t>10/25/2011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A2C000-4DE7-4882-8681-4EFB0137AAE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3D3DB-E953-4ABB-846B-2339BBACE4C6}" type="datetimeFigureOut">
              <a:rPr lang="en-US" smtClean="0"/>
              <a:pPr/>
              <a:t>10/25/2011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D24F9-AEF3-4D24-A964-53DA46FA1C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3D3DB-E953-4ABB-846B-2339BBACE4C6}" type="datetimeFigureOut">
              <a:rPr lang="en-US" smtClean="0"/>
              <a:pPr/>
              <a:t>10/25/2011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D24F9-AEF3-4D24-A964-53DA46FA1C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3D3DB-E953-4ABB-846B-2339BBACE4C6}" type="datetimeFigureOut">
              <a:rPr lang="en-US" smtClean="0"/>
              <a:pPr/>
              <a:t>10/25/2011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D24F9-AEF3-4D24-A964-53DA46FA1C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3D3DB-E953-4ABB-846B-2339BBACE4C6}" type="datetimeFigureOut">
              <a:rPr lang="en-US" smtClean="0"/>
              <a:pPr/>
              <a:t>10/25/2011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D24F9-AEF3-4D24-A964-53DA46FA1C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3D3DB-E953-4ABB-846B-2339BBACE4C6}" type="datetimeFigureOut">
              <a:rPr lang="en-US" smtClean="0"/>
              <a:pPr/>
              <a:t>10/25/2011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D24F9-AEF3-4D24-A964-53DA46FA1C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3D3DB-E953-4ABB-846B-2339BBACE4C6}" type="datetimeFigureOut">
              <a:rPr lang="en-US" smtClean="0"/>
              <a:pPr/>
              <a:t>10/25/2011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D24F9-AEF3-4D24-A964-53DA46FA1C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3D3DB-E953-4ABB-846B-2339BBACE4C6}" type="datetimeFigureOut">
              <a:rPr lang="en-US" smtClean="0"/>
              <a:pPr/>
              <a:t>10/25/2011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D24F9-AEF3-4D24-A964-53DA46FA1C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3D3DB-E953-4ABB-846B-2339BBACE4C6}" type="datetimeFigureOut">
              <a:rPr lang="en-US" smtClean="0"/>
              <a:pPr/>
              <a:t>10/25/2011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D24F9-AEF3-4D24-A964-53DA46FA1C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3D3DB-E953-4ABB-846B-2339BBACE4C6}" type="datetimeFigureOut">
              <a:rPr lang="en-US" smtClean="0"/>
              <a:pPr/>
              <a:t>10/25/2011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3BD24F9-AEF3-4D24-A964-53DA46FA1CB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3D3DB-E953-4ABB-846B-2339BBACE4C6}" type="datetimeFigureOut">
              <a:rPr lang="en-US" smtClean="0"/>
              <a:pPr/>
              <a:t>10/25/2011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D24F9-AEF3-4D24-A964-53DA46FA1C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3D3DB-E953-4ABB-846B-2339BBACE4C6}" type="datetimeFigureOut">
              <a:rPr lang="en-US" smtClean="0"/>
              <a:pPr/>
              <a:t>10/25/2011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D24F9-AEF3-4D24-A964-53DA46FA1C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3B3D3DB-E953-4ABB-846B-2339BBACE4C6}" type="datetimeFigureOut">
              <a:rPr lang="en-US" smtClean="0"/>
              <a:pPr/>
              <a:t>10/25/2011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3BD24F9-AEF3-4D24-A964-53DA46FA1CB8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psteineducation.com/home/Default.aspx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app.zoomerang.com/Home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mailto:patrick.murphy@saintleo.edu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8153400" cy="1828800"/>
          </a:xfrm>
        </p:spPr>
        <p:txBody>
          <a:bodyPr>
            <a:normAutofit fontScale="90000"/>
          </a:bodyPr>
          <a:lstStyle/>
          <a:p>
            <a:pPr algn="ctr"/>
            <a:r>
              <a:rPr lang="en-US" i="1" dirty="0" smtClean="0"/>
              <a:t>Using </a:t>
            </a:r>
            <a:r>
              <a:rPr lang="en-US" i="1" dirty="0" smtClean="0"/>
              <a:t>IF-AT Cards </a:t>
            </a:r>
            <a:r>
              <a:rPr lang="en-US" i="1" dirty="0" smtClean="0"/>
              <a:t>in Principles Classes for Group Quizzes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5257800"/>
            <a:ext cx="7854696" cy="1447800"/>
          </a:xfrm>
        </p:spPr>
        <p:txBody>
          <a:bodyPr/>
          <a:lstStyle/>
          <a:p>
            <a:pPr algn="ctr"/>
            <a:r>
              <a:rPr lang="en-US" dirty="0" smtClean="0"/>
              <a:t>Patrick Ryan Murphy</a:t>
            </a:r>
            <a:r>
              <a:rPr lang="en-US" b="1" dirty="0" smtClean="0"/>
              <a:t> </a:t>
            </a:r>
          </a:p>
          <a:p>
            <a:pPr algn="ctr"/>
            <a:r>
              <a:rPr lang="en-US" dirty="0" smtClean="0"/>
              <a:t>Assistant Professor of </a:t>
            </a:r>
            <a:r>
              <a:rPr lang="en-US" dirty="0" smtClean="0"/>
              <a:t>Economics</a:t>
            </a:r>
          </a:p>
          <a:p>
            <a:pPr algn="ctr"/>
            <a:r>
              <a:rPr lang="en-US" dirty="0" smtClean="0"/>
              <a:t>Saint Leo University</a:t>
            </a:r>
            <a:endParaRPr lang="en-US" dirty="0"/>
          </a:p>
        </p:txBody>
      </p:sp>
      <p:pic>
        <p:nvPicPr>
          <p:cNvPr id="24578" name="Picture 2" descr="http://www.epsteineducation.com/home/old/images/for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24200" y="2819400"/>
            <a:ext cx="2741566" cy="2244558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32413" y="2819400"/>
            <a:ext cx="3211587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819400"/>
            <a:ext cx="3057942" cy="2209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are IF-AT Cards?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IF-AT = Immediate Feedback Assessment Technique</a:t>
            </a:r>
          </a:p>
          <a:p>
            <a:r>
              <a:rPr lang="en-US" dirty="0" smtClean="0"/>
              <a:t>A </a:t>
            </a:r>
            <a:r>
              <a:rPr lang="en-US" dirty="0" smtClean="0"/>
              <a:t>new multiple-choice assessment system</a:t>
            </a:r>
          </a:p>
          <a:p>
            <a:r>
              <a:rPr lang="en-US" dirty="0" smtClean="0"/>
              <a:t>Allows instructors to give partial credit for “proximate” knowledge</a:t>
            </a:r>
          </a:p>
          <a:p>
            <a:pPr lvl="1"/>
            <a:r>
              <a:rPr lang="en-US" dirty="0" smtClean="0"/>
              <a:t>Basically it g</a:t>
            </a:r>
            <a:r>
              <a:rPr lang="en-US" dirty="0" smtClean="0"/>
              <a:t>ives </a:t>
            </a:r>
            <a:r>
              <a:rPr lang="en-US" dirty="0" smtClean="0"/>
              <a:t>points for narrowing </a:t>
            </a:r>
            <a:r>
              <a:rPr lang="en-US" dirty="0" smtClean="0"/>
              <a:t>answer</a:t>
            </a:r>
            <a:r>
              <a:rPr lang="en-US" dirty="0" smtClean="0"/>
              <a:t>s </a:t>
            </a:r>
            <a:r>
              <a:rPr lang="en-US" dirty="0" smtClean="0"/>
              <a:t>down to </a:t>
            </a:r>
            <a:r>
              <a:rPr lang="en-US" i="1" dirty="0" smtClean="0"/>
              <a:t>a</a:t>
            </a:r>
            <a:r>
              <a:rPr lang="en-US" dirty="0" smtClean="0"/>
              <a:t> or </a:t>
            </a:r>
            <a:r>
              <a:rPr lang="en-US" i="1" dirty="0" smtClean="0"/>
              <a:t>b</a:t>
            </a:r>
          </a:p>
          <a:p>
            <a:r>
              <a:rPr lang="en-US" dirty="0" smtClean="0"/>
              <a:t>Provides immediate affirmation and/or corrective feedback </a:t>
            </a:r>
          </a:p>
          <a:p>
            <a:pPr lvl="1"/>
            <a:r>
              <a:rPr lang="en-US" dirty="0" smtClean="0"/>
              <a:t>System ensures that the last response is the correct one</a:t>
            </a:r>
          </a:p>
          <a:p>
            <a:pPr lvl="1"/>
            <a:r>
              <a:rPr lang="en-US" dirty="0" smtClean="0"/>
              <a:t>“Teaches while it assesses”</a:t>
            </a:r>
          </a:p>
          <a:p>
            <a:r>
              <a:rPr lang="en-US" dirty="0" smtClean="0">
                <a:hlinkClick r:id="rId2"/>
              </a:rPr>
              <a:t>http://www.epsteineducation.com/home/Default.aspx</a:t>
            </a:r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Card Design</a:t>
            </a:r>
            <a:endParaRPr lang="en-US" dirty="0"/>
          </a:p>
        </p:txBody>
      </p:sp>
      <p:pic>
        <p:nvPicPr>
          <p:cNvPr id="4" name="Picture 2" descr="http://www.epsteineducation.com/home/old/images/form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6600" y="2057400"/>
            <a:ext cx="5593165" cy="45791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04800" y="2056686"/>
            <a:ext cx="259080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arenR"/>
            </a:pPr>
            <a:r>
              <a:rPr lang="en-US" dirty="0" smtClean="0"/>
              <a:t>Different options on length (10, 25, 50) and number of choices (4 or 5)</a:t>
            </a:r>
          </a:p>
          <a:p>
            <a:pPr marL="342900" indent="-342900">
              <a:buAutoNum type="arabicParenR"/>
            </a:pPr>
            <a:r>
              <a:rPr lang="en-US" dirty="0" smtClean="0"/>
              <a:t>Score column on side allows total to be calculated &amp; checked quickly</a:t>
            </a:r>
          </a:p>
          <a:p>
            <a:pPr marL="342900" indent="-342900">
              <a:buAutoNum type="arabicParenR"/>
            </a:pPr>
            <a:r>
              <a:rPr lang="en-US" dirty="0" smtClean="0"/>
              <a:t>When using with groups, I usually have them write their names and score on back</a:t>
            </a:r>
          </a:p>
          <a:p>
            <a:pPr marL="342900" indent="-342900">
              <a:buAutoNum type="arabicParenR"/>
            </a:pPr>
            <a:r>
              <a:rPr lang="en-US" dirty="0" smtClean="0"/>
              <a:t>Form # on bottom and corresponds to a specific key</a:t>
            </a:r>
            <a:endParaRPr lang="en-US" dirty="0"/>
          </a:p>
          <a:p>
            <a:pPr marL="342900" indent="-342900">
              <a:buAutoNum type="arabicParenR"/>
            </a:pP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use IF-AT?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“</a:t>
            </a:r>
            <a:r>
              <a:rPr lang="en-US" dirty="0" err="1" smtClean="0"/>
              <a:t>Millenials</a:t>
            </a:r>
            <a:r>
              <a:rPr lang="en-US" dirty="0" smtClean="0"/>
              <a:t>” Learning </a:t>
            </a:r>
            <a:r>
              <a:rPr lang="en-US" dirty="0" smtClean="0"/>
              <a:t>Preferences (Howard Carey)</a:t>
            </a:r>
            <a:endParaRPr lang="en-US" dirty="0" smtClean="0"/>
          </a:p>
          <a:p>
            <a:pPr lvl="1"/>
            <a:r>
              <a:rPr lang="en-US" dirty="0" smtClean="0"/>
              <a:t>Expect interaction</a:t>
            </a:r>
          </a:p>
          <a:p>
            <a:pPr lvl="1"/>
            <a:r>
              <a:rPr lang="en-US" dirty="0" smtClean="0"/>
              <a:t>Gravitate toward group activities</a:t>
            </a:r>
          </a:p>
          <a:p>
            <a:pPr lvl="1"/>
            <a:r>
              <a:rPr lang="en-US" dirty="0" smtClean="0"/>
              <a:t>Venue to allow them to be heard and listened to</a:t>
            </a:r>
          </a:p>
          <a:p>
            <a:pPr lvl="1"/>
            <a:r>
              <a:rPr lang="en-US" dirty="0" smtClean="0"/>
              <a:t>They like new technology and constant feedback</a:t>
            </a:r>
          </a:p>
          <a:p>
            <a:r>
              <a:rPr lang="en-US" dirty="0" smtClean="0"/>
              <a:t>IF-AT has a</a:t>
            </a:r>
            <a:r>
              <a:rPr lang="en-US" dirty="0" smtClean="0"/>
              <a:t> </a:t>
            </a:r>
            <a:r>
              <a:rPr lang="en-US" dirty="0" smtClean="0"/>
              <a:t>Top 10 reasons for using:</a:t>
            </a:r>
          </a:p>
          <a:p>
            <a:pPr lvl="1"/>
            <a:r>
              <a:rPr lang="en-US" dirty="0" smtClean="0"/>
              <a:t>I have found IF-AT to be fair, fun, and active</a:t>
            </a:r>
          </a:p>
          <a:p>
            <a:pPr lvl="1"/>
            <a:r>
              <a:rPr lang="en-US" dirty="0" smtClean="0"/>
              <a:t>Evidence shows IF-AT is effective and improves learning 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Making Quizzes – 2 options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1) Cut and Paste to match keys provided</a:t>
            </a:r>
          </a:p>
          <a:p>
            <a:pPr lvl="1"/>
            <a:r>
              <a:rPr lang="en-US" dirty="0" smtClean="0"/>
              <a:t>Usually not too </a:t>
            </a:r>
            <a:r>
              <a:rPr lang="en-US" dirty="0" smtClean="0"/>
              <a:t>bad.  </a:t>
            </a:r>
            <a:r>
              <a:rPr lang="en-US" dirty="0" smtClean="0"/>
              <a:t>W</a:t>
            </a:r>
            <a:r>
              <a:rPr lang="en-US" dirty="0" smtClean="0"/>
              <a:t>hen I started, </a:t>
            </a:r>
            <a:r>
              <a:rPr lang="en-US" dirty="0" smtClean="0"/>
              <a:t>I just tried </a:t>
            </a:r>
            <a:r>
              <a:rPr lang="en-US" dirty="0" smtClean="0"/>
              <a:t>to find a key that </a:t>
            </a:r>
            <a:r>
              <a:rPr lang="en-US" dirty="0" smtClean="0"/>
              <a:t>was </a:t>
            </a:r>
            <a:r>
              <a:rPr lang="en-US" dirty="0" smtClean="0"/>
              <a:t>somewhat close to the </a:t>
            </a:r>
            <a:r>
              <a:rPr lang="en-US" dirty="0" smtClean="0"/>
              <a:t>quizzes </a:t>
            </a:r>
            <a:r>
              <a:rPr lang="en-US" dirty="0" smtClean="0"/>
              <a:t>I </a:t>
            </a:r>
            <a:r>
              <a:rPr lang="en-US" dirty="0" smtClean="0"/>
              <a:t>had </a:t>
            </a:r>
            <a:r>
              <a:rPr lang="en-US" dirty="0" smtClean="0"/>
              <a:t>made</a:t>
            </a:r>
          </a:p>
          <a:p>
            <a:r>
              <a:rPr lang="en-US" dirty="0" smtClean="0"/>
              <a:t>2) Use the “</a:t>
            </a:r>
            <a:r>
              <a:rPr lang="en-US" dirty="0" err="1" smtClean="0"/>
              <a:t>Testmaker</a:t>
            </a:r>
            <a:r>
              <a:rPr lang="en-US" dirty="0" smtClean="0"/>
              <a:t>” program</a:t>
            </a:r>
          </a:p>
          <a:p>
            <a:pPr lvl="1"/>
            <a:r>
              <a:rPr lang="en-US" dirty="0" smtClean="0"/>
              <a:t>Free – internet based program</a:t>
            </a:r>
          </a:p>
          <a:p>
            <a:pPr lvl="1"/>
            <a:r>
              <a:rPr lang="en-US" dirty="0" smtClean="0"/>
              <a:t>Questions and answers must be entered (see next slide)</a:t>
            </a:r>
          </a:p>
          <a:p>
            <a:pPr lvl="1"/>
            <a:r>
              <a:rPr lang="en-US" dirty="0" smtClean="0"/>
              <a:t>Quizzes can be saved and changed to match any key</a:t>
            </a:r>
          </a:p>
          <a:p>
            <a:pPr lvl="2"/>
            <a:r>
              <a:rPr lang="en-US" dirty="0" smtClean="0"/>
              <a:t>I really like this option…could make different quizzes for each class/semester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52400"/>
            <a:ext cx="8697166" cy="6283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use IF-AT in groups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First 10 minutes are set for students to try to take the quiz </a:t>
            </a:r>
            <a:r>
              <a:rPr lang="en-US" dirty="0" smtClean="0"/>
              <a:t>alone, as </a:t>
            </a:r>
            <a:r>
              <a:rPr lang="en-US" dirty="0" smtClean="0"/>
              <a:t>if it were a test</a:t>
            </a:r>
          </a:p>
          <a:p>
            <a:pPr lvl="1"/>
            <a:r>
              <a:rPr lang="en-US" dirty="0" smtClean="0"/>
              <a:t>No notes, book, etc.</a:t>
            </a:r>
          </a:p>
          <a:p>
            <a:r>
              <a:rPr lang="en-US" dirty="0" smtClean="0"/>
              <a:t>Next 10 minutes students group up (3-4 per group) and discuss their answers.  </a:t>
            </a:r>
          </a:p>
          <a:p>
            <a:pPr lvl="1"/>
            <a:r>
              <a:rPr lang="en-US" dirty="0" smtClean="0"/>
              <a:t>Cards are distributed and groups must come up with 1 answer to scratch off until they find the correct answer.</a:t>
            </a:r>
          </a:p>
          <a:p>
            <a:pPr lvl="1"/>
            <a:r>
              <a:rPr lang="en-US" dirty="0" smtClean="0"/>
              <a:t>1 point for star on 1</a:t>
            </a:r>
            <a:r>
              <a:rPr lang="en-US" baseline="30000" dirty="0" smtClean="0"/>
              <a:t>st</a:t>
            </a:r>
            <a:r>
              <a:rPr lang="en-US" dirty="0" smtClean="0"/>
              <a:t> attempt and ½ point for 2</a:t>
            </a:r>
            <a:r>
              <a:rPr lang="en-US" baseline="30000" dirty="0" smtClean="0"/>
              <a:t>nd</a:t>
            </a:r>
            <a:r>
              <a:rPr lang="en-US" dirty="0" smtClean="0"/>
              <a:t> </a:t>
            </a:r>
          </a:p>
          <a:p>
            <a:r>
              <a:rPr lang="en-US" dirty="0" smtClean="0"/>
              <a:t>Afterwards any tough questions </a:t>
            </a:r>
            <a:r>
              <a:rPr lang="en-US" dirty="0" smtClean="0"/>
              <a:t>and/or </a:t>
            </a:r>
            <a:r>
              <a:rPr lang="en-US" dirty="0" smtClean="0"/>
              <a:t>concerns are discussed</a:t>
            </a:r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Instructions for students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 star will identify the correct answer</a:t>
            </a:r>
          </a:p>
          <a:p>
            <a:r>
              <a:rPr lang="en-US" dirty="0" smtClean="0"/>
              <a:t>Star can be anywhere in the box, not just the middle!</a:t>
            </a:r>
          </a:p>
          <a:p>
            <a:pPr lvl="1"/>
            <a:r>
              <a:rPr lang="en-US" dirty="0" smtClean="0"/>
              <a:t>This is to prevent little scratches…which </a:t>
            </a:r>
            <a:r>
              <a:rPr lang="en-US" dirty="0" smtClean="0"/>
              <a:t>count </a:t>
            </a:r>
            <a:r>
              <a:rPr lang="en-US" dirty="0" smtClean="0"/>
              <a:t>as an attempt</a:t>
            </a:r>
          </a:p>
          <a:p>
            <a:r>
              <a:rPr lang="en-US" dirty="0" smtClean="0"/>
              <a:t>Be careful to keep your place if you skip questions!</a:t>
            </a:r>
          </a:p>
          <a:p>
            <a:pPr lvl="1"/>
            <a:r>
              <a:rPr lang="en-US" dirty="0" smtClean="0"/>
              <a:t>Again scratches count as an attempt </a:t>
            </a:r>
          </a:p>
          <a:p>
            <a:r>
              <a:rPr lang="en-US" dirty="0" smtClean="0"/>
              <a:t>Scratch with care to avoid tearing the form  </a:t>
            </a:r>
          </a:p>
          <a:p>
            <a:pPr lvl="1"/>
            <a:r>
              <a:rPr lang="en-US" dirty="0" smtClean="0"/>
              <a:t>Note: This has been less of a problem w/ the new batch</a:t>
            </a:r>
          </a:p>
          <a:p>
            <a:pPr lvl="1"/>
            <a:r>
              <a:rPr lang="en-US" dirty="0" smtClean="0"/>
              <a:t>Plastic (ID cards) seems to be gentler than metal (coins)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Instructions for students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Ask me if you really think that an answer was right before moving on to next scratch</a:t>
            </a:r>
          </a:p>
          <a:p>
            <a:r>
              <a:rPr lang="en-US" dirty="0" smtClean="0"/>
              <a:t>Make sure that everyone is participating in the group</a:t>
            </a:r>
          </a:p>
          <a:p>
            <a:pPr lvl="1"/>
            <a:r>
              <a:rPr lang="en-US" dirty="0" smtClean="0"/>
              <a:t>This is the whole point of the time spent on the quizzes</a:t>
            </a:r>
          </a:p>
          <a:p>
            <a:r>
              <a:rPr lang="en-US" dirty="0" smtClean="0"/>
              <a:t>Don’t just take a quick count on who picked what OR flip a coin OR play paper-rock scissors!!!</a:t>
            </a:r>
          </a:p>
          <a:p>
            <a:pPr lvl="1"/>
            <a:r>
              <a:rPr lang="en-US" dirty="0" smtClean="0"/>
              <a:t>Debate/discuss WHY you picked what you </a:t>
            </a:r>
            <a:r>
              <a:rPr lang="en-US" dirty="0" smtClean="0"/>
              <a:t>did</a:t>
            </a:r>
          </a:p>
          <a:p>
            <a:pPr lvl="1"/>
            <a:r>
              <a:rPr lang="en-US" dirty="0" smtClean="0"/>
              <a:t>Show your work to your partners</a:t>
            </a:r>
            <a:endParaRPr lang="en-US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Instructions for students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If you miss a question, go back and re-read the questions and discuss/debate again before next scratch</a:t>
            </a:r>
          </a:p>
          <a:p>
            <a:pPr lvl="1"/>
            <a:r>
              <a:rPr lang="en-US" dirty="0" smtClean="0"/>
              <a:t>b/c i</a:t>
            </a:r>
            <a:r>
              <a:rPr lang="en-US" dirty="0" smtClean="0"/>
              <a:t>f it’s </a:t>
            </a:r>
            <a:r>
              <a:rPr lang="en-US" dirty="0" smtClean="0"/>
              <a:t>right on the second try it is worth ½ a point.</a:t>
            </a:r>
          </a:p>
          <a:p>
            <a:r>
              <a:rPr lang="en-US" dirty="0" smtClean="0"/>
              <a:t>Do the same thing even if you miss twice (and will not get any points), because I want you to think about the choices and figure out why you missed it.</a:t>
            </a:r>
          </a:p>
          <a:p>
            <a:r>
              <a:rPr lang="en-US" dirty="0" smtClean="0"/>
              <a:t>After you are finished, go back and make note of any questions that you would like discussed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Potential Problems/Solutions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“</a:t>
            </a:r>
            <a:r>
              <a:rPr lang="en-US" dirty="0" err="1" smtClean="0"/>
              <a:t>Millenials</a:t>
            </a:r>
            <a:r>
              <a:rPr lang="en-US" dirty="0" smtClean="0"/>
              <a:t> want to change the rules”</a:t>
            </a:r>
          </a:p>
          <a:p>
            <a:pPr lvl="1"/>
            <a:r>
              <a:rPr lang="en-US" dirty="0" smtClean="0"/>
              <a:t>“can we take tests like this”</a:t>
            </a:r>
          </a:p>
          <a:p>
            <a:pPr lvl="1"/>
            <a:r>
              <a:rPr lang="en-US" dirty="0" smtClean="0"/>
              <a:t>“I didn’t mean to scratch that box!”</a:t>
            </a:r>
          </a:p>
          <a:p>
            <a:pPr lvl="1"/>
            <a:r>
              <a:rPr lang="en-US" dirty="0" smtClean="0"/>
              <a:t>Solution: Must be clear before and firm right from the start</a:t>
            </a:r>
          </a:p>
          <a:p>
            <a:r>
              <a:rPr lang="en-US" dirty="0" smtClean="0"/>
              <a:t>Free-rider problem</a:t>
            </a:r>
          </a:p>
          <a:p>
            <a:pPr lvl="1"/>
            <a:r>
              <a:rPr lang="en-US" dirty="0" smtClean="0"/>
              <a:t>Solution: You have to walk around and </a:t>
            </a:r>
            <a:r>
              <a:rPr lang="en-US" dirty="0" smtClean="0"/>
              <a:t>observe/encourage</a:t>
            </a:r>
            <a:endParaRPr lang="en-US" dirty="0" smtClean="0"/>
          </a:p>
          <a:p>
            <a:r>
              <a:rPr lang="en-US" dirty="0" smtClean="0"/>
              <a:t>Time </a:t>
            </a:r>
            <a:r>
              <a:rPr lang="en-US" dirty="0" smtClean="0"/>
              <a:t>consuming</a:t>
            </a:r>
            <a:endParaRPr lang="en-US" dirty="0" smtClean="0"/>
          </a:p>
          <a:p>
            <a:pPr lvl="1"/>
            <a:r>
              <a:rPr lang="en-US" dirty="0" smtClean="0"/>
              <a:t>10 minutes alone then 10 minutes group</a:t>
            </a:r>
          </a:p>
          <a:p>
            <a:pPr lvl="1"/>
            <a:r>
              <a:rPr lang="en-US" dirty="0" smtClean="0"/>
              <a:t>Plus discussion time </a:t>
            </a:r>
          </a:p>
          <a:p>
            <a:pPr lvl="2"/>
            <a:r>
              <a:rPr lang="en-US" dirty="0" smtClean="0"/>
              <a:t>Note: I find it to be less than on quizzes without the </a:t>
            </a:r>
            <a:r>
              <a:rPr lang="en-US" dirty="0" smtClean="0"/>
              <a:t>IF-AT, because they have already figured out most questions missed</a:t>
            </a:r>
            <a:endParaRPr lang="en-US" dirty="0" smtClean="0"/>
          </a:p>
          <a:p>
            <a:pPr lvl="1"/>
            <a:r>
              <a:rPr lang="en-US" dirty="0" smtClean="0"/>
              <a:t>Solution: I only use these every other chapter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Potential Problems/Solutions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smtClean="0"/>
              <a:t>Not a problem if </a:t>
            </a:r>
            <a:r>
              <a:rPr lang="en-US" dirty="0" smtClean="0"/>
              <a:t>students try to hold up to light</a:t>
            </a:r>
          </a:p>
          <a:p>
            <a:pPr lvl="1"/>
            <a:r>
              <a:rPr lang="en-US" dirty="0" smtClean="0"/>
              <a:t>…and </a:t>
            </a:r>
            <a:r>
              <a:rPr lang="en-US" dirty="0" smtClean="0"/>
              <a:t>yes they </a:t>
            </a:r>
            <a:r>
              <a:rPr lang="en-US" dirty="0" smtClean="0"/>
              <a:t>do</a:t>
            </a:r>
          </a:p>
          <a:p>
            <a:pPr lvl="2"/>
            <a:r>
              <a:rPr lang="en-US" dirty="0" smtClean="0"/>
              <a:t>“Man, these cards are well </a:t>
            </a:r>
            <a:r>
              <a:rPr lang="en-US" dirty="0" smtClean="0"/>
              <a:t>designed!”</a:t>
            </a:r>
            <a:endParaRPr lang="en-US" dirty="0" smtClean="0"/>
          </a:p>
          <a:p>
            <a:r>
              <a:rPr lang="en-US" dirty="0" smtClean="0"/>
              <a:t>Test Security issues</a:t>
            </a:r>
          </a:p>
          <a:p>
            <a:pPr lvl="1"/>
            <a:r>
              <a:rPr lang="en-US" dirty="0" smtClean="0"/>
              <a:t>There are multiple versions of every form (I have 8)</a:t>
            </a:r>
          </a:p>
          <a:p>
            <a:pPr lvl="1"/>
            <a:r>
              <a:rPr lang="en-US" dirty="0" smtClean="0"/>
              <a:t>Perforated tab on bottom can be removed </a:t>
            </a:r>
          </a:p>
          <a:p>
            <a:pPr lvl="2"/>
            <a:r>
              <a:rPr lang="en-US" dirty="0" smtClean="0"/>
              <a:t>But I don’t let them keep the cards, just the quizzes (which should </a:t>
            </a:r>
            <a:r>
              <a:rPr lang="en-US" b="1" dirty="0" smtClean="0"/>
              <a:t>not</a:t>
            </a:r>
            <a:r>
              <a:rPr lang="en-US" dirty="0" smtClean="0"/>
              <a:t> have the version/key noted on it!)</a:t>
            </a:r>
          </a:p>
          <a:p>
            <a:pPr lvl="1"/>
            <a:r>
              <a:rPr lang="en-US" dirty="0" smtClean="0"/>
              <a:t>You do have to keep an eye on them to make sure groups don’t cheat or share answers, but this has not been a big issue (most are competing with other groups)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Student Survey Results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>
                <a:hlinkClick r:id="rId2"/>
              </a:rPr>
              <a:t>Zoomerang</a:t>
            </a:r>
            <a:r>
              <a:rPr lang="en-US" dirty="0" smtClean="0"/>
              <a:t> survey* </a:t>
            </a:r>
            <a:r>
              <a:rPr lang="en-US" dirty="0" smtClean="0"/>
              <a:t>of 2 sections of Principles of Macroeconomics and 1 section of Microeconomics</a:t>
            </a:r>
          </a:p>
          <a:p>
            <a:pPr lvl="1"/>
            <a:r>
              <a:rPr lang="en-US" dirty="0" smtClean="0"/>
              <a:t>45/75 (60%) Visited</a:t>
            </a:r>
          </a:p>
          <a:p>
            <a:pPr lvl="1"/>
            <a:r>
              <a:rPr lang="en-US" dirty="0" smtClean="0"/>
              <a:t>34/75 (45.3%) Completed </a:t>
            </a:r>
          </a:p>
          <a:p>
            <a:pPr lvl="1"/>
            <a:r>
              <a:rPr lang="en-US" dirty="0" smtClean="0"/>
              <a:t>11 (32%) from Macro 10:30 </a:t>
            </a:r>
            <a:r>
              <a:rPr lang="en-US" dirty="0" smtClean="0"/>
              <a:t>am class</a:t>
            </a:r>
            <a:endParaRPr lang="en-US" dirty="0" smtClean="0"/>
          </a:p>
          <a:p>
            <a:pPr lvl="1"/>
            <a:r>
              <a:rPr lang="en-US" dirty="0" smtClean="0"/>
              <a:t>9 (26%) from Macro 11:30 </a:t>
            </a:r>
            <a:r>
              <a:rPr lang="en-US" dirty="0" smtClean="0"/>
              <a:t>am class </a:t>
            </a:r>
            <a:endParaRPr lang="en-US" dirty="0" smtClean="0"/>
          </a:p>
          <a:p>
            <a:pPr lvl="1"/>
            <a:r>
              <a:rPr lang="en-US" dirty="0" smtClean="0"/>
              <a:t>14 (41%) from Micro 1:30 </a:t>
            </a:r>
            <a:r>
              <a:rPr lang="en-US" dirty="0" smtClean="0"/>
              <a:t>pm class</a:t>
            </a:r>
            <a:endParaRPr lang="en-US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endParaRPr lang="en-US" dirty="0" smtClean="0"/>
          </a:p>
          <a:p>
            <a:pPr lvl="2"/>
            <a:r>
              <a:rPr lang="en-US" dirty="0" smtClean="0"/>
              <a:t>*Thank </a:t>
            </a:r>
            <a:r>
              <a:rPr lang="en-US" dirty="0" smtClean="0"/>
              <a:t>you to Laura </a:t>
            </a:r>
            <a:r>
              <a:rPr lang="en-US" dirty="0" err="1" smtClean="0"/>
              <a:t>Blasi</a:t>
            </a:r>
            <a:r>
              <a:rPr lang="en-US" dirty="0" smtClean="0"/>
              <a:t>!!!</a:t>
            </a:r>
            <a:endParaRPr lang="en-US" dirty="0" smtClean="0"/>
          </a:p>
          <a:p>
            <a:pPr lvl="1"/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Student Survey Results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Would you like other professors to use IF-AT quizzes in their class?</a:t>
            </a:r>
          </a:p>
          <a:p>
            <a:pPr lvl="1"/>
            <a:r>
              <a:rPr lang="en-US" dirty="0" smtClean="0"/>
              <a:t>28 (82%) Yes</a:t>
            </a:r>
          </a:p>
          <a:p>
            <a:pPr lvl="1"/>
            <a:r>
              <a:rPr lang="en-US" dirty="0" smtClean="0"/>
              <a:t>1 (3%) No</a:t>
            </a:r>
          </a:p>
          <a:p>
            <a:pPr lvl="1"/>
            <a:r>
              <a:rPr lang="en-US" dirty="0" smtClean="0"/>
              <a:t>5 (15%) Not sure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Student Survey Results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Which of the following best describes how you feel towards the time allowed on the quizzes?  (please select the 2 that apply to you, one for group time and one for alone time)  </a:t>
            </a:r>
            <a:r>
              <a:rPr lang="en-US" i="1" dirty="0" smtClean="0"/>
              <a:t>Note: some students did not respond to both </a:t>
            </a:r>
            <a:r>
              <a:rPr lang="en-US" i="1" dirty="0" smtClean="0"/>
              <a:t>parts, which is why sum is not 100%</a:t>
            </a:r>
            <a:endParaRPr lang="en-US" i="1" dirty="0" smtClean="0"/>
          </a:p>
          <a:p>
            <a:pPr lvl="1"/>
            <a:r>
              <a:rPr lang="en-US" dirty="0" smtClean="0"/>
              <a:t>Time alone just right: 12 (36%)</a:t>
            </a:r>
          </a:p>
          <a:p>
            <a:pPr lvl="1"/>
            <a:r>
              <a:rPr lang="en-US" dirty="0" smtClean="0"/>
              <a:t>Need more time alone: 8 (24%)</a:t>
            </a:r>
          </a:p>
          <a:p>
            <a:pPr lvl="1"/>
            <a:r>
              <a:rPr lang="en-US" dirty="0" smtClean="0"/>
              <a:t>Need less time alone: 1 (3</a:t>
            </a:r>
            <a:r>
              <a:rPr lang="en-US" dirty="0" smtClean="0"/>
              <a:t>%)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Time in groups just right: 13 (39%)</a:t>
            </a:r>
          </a:p>
          <a:p>
            <a:pPr lvl="1"/>
            <a:r>
              <a:rPr lang="en-US" dirty="0" smtClean="0"/>
              <a:t>Need more time in groups: 18 (55%)</a:t>
            </a:r>
          </a:p>
          <a:p>
            <a:pPr lvl="1"/>
            <a:r>
              <a:rPr lang="en-US" dirty="0" smtClean="0"/>
              <a:t>Need less time in groups: 0 (0%)</a:t>
            </a:r>
          </a:p>
          <a:p>
            <a:pPr lvl="1"/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4300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Student Survey Feedback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I also asked the following open-response questions:</a:t>
            </a:r>
          </a:p>
          <a:p>
            <a:pPr lvl="1"/>
            <a:r>
              <a:rPr lang="en-US" dirty="0" smtClean="0"/>
              <a:t>How are the IFAT quizzes different from quizzes in other classes?</a:t>
            </a:r>
          </a:p>
          <a:p>
            <a:pPr lvl="1"/>
            <a:r>
              <a:rPr lang="en-US" dirty="0" smtClean="0"/>
              <a:t>Discuss your best (and worst) experience with IFAT quizzes.</a:t>
            </a:r>
          </a:p>
          <a:p>
            <a:pPr lvl="1"/>
            <a:r>
              <a:rPr lang="en-US" dirty="0" smtClean="0"/>
              <a:t>Discuss why the time on the quizzes is worthwhile (or not worthwhile) to you.</a:t>
            </a:r>
          </a:p>
          <a:p>
            <a:pPr lvl="1"/>
            <a:r>
              <a:rPr lang="en-US" dirty="0" smtClean="0"/>
              <a:t>What is the one thing that could improve the experience for you?</a:t>
            </a:r>
          </a:p>
          <a:p>
            <a:pPr lvl="1"/>
            <a:r>
              <a:rPr lang="en-US" dirty="0" smtClean="0"/>
              <a:t>How would giving 1/4 point for getting the answer on the 3rd try affect you?</a:t>
            </a:r>
          </a:p>
          <a:p>
            <a:pPr lvl="1"/>
            <a:r>
              <a:rPr lang="en-US" dirty="0" smtClean="0"/>
              <a:t>How would the experience change if the quiz did not count for points towards your grade?</a:t>
            </a:r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If you would like to try it…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1) No cost method</a:t>
            </a:r>
          </a:p>
          <a:p>
            <a:pPr lvl="1"/>
            <a:r>
              <a:rPr lang="en-US" dirty="0" smtClean="0"/>
              <a:t>Instead of scratch off cards, have them use index cards to write down answers and you can do a quick grade and have them retry any missed</a:t>
            </a:r>
          </a:p>
          <a:p>
            <a:pPr lvl="2"/>
            <a:r>
              <a:rPr lang="en-US" dirty="0" smtClean="0"/>
              <a:t>+ No need to match to a key</a:t>
            </a:r>
          </a:p>
          <a:p>
            <a:pPr lvl="2"/>
            <a:r>
              <a:rPr lang="en-US" dirty="0" smtClean="0"/>
              <a:t>- A little more time consuming</a:t>
            </a:r>
          </a:p>
          <a:p>
            <a:pPr lvl="2"/>
            <a:r>
              <a:rPr lang="en-US" dirty="0" smtClean="0"/>
              <a:t>- Feedback is not as immediate</a:t>
            </a:r>
          </a:p>
          <a:p>
            <a:r>
              <a:rPr lang="en-US" dirty="0" smtClean="0"/>
              <a:t>2</a:t>
            </a:r>
            <a:r>
              <a:rPr lang="en-US" dirty="0" smtClean="0"/>
              <a:t>) I have quizzes made for Macro and Micro that I will share if emailed (</a:t>
            </a:r>
            <a:r>
              <a:rPr lang="en-US" dirty="0" smtClean="0">
                <a:hlinkClick r:id="rId2"/>
              </a:rPr>
              <a:t>patrick.murphy@saintleo.edu</a:t>
            </a:r>
            <a:r>
              <a:rPr lang="en-US" dirty="0" smtClean="0"/>
              <a:t>) </a:t>
            </a:r>
          </a:p>
          <a:p>
            <a:pPr lvl="1"/>
            <a:r>
              <a:rPr lang="en-US" dirty="0" smtClean="0">
                <a:sym typeface="Wingdings" pitchFamily="2" charset="2"/>
              </a:rPr>
              <a:t>Chapters follow Colander’s 7</a:t>
            </a:r>
            <a:r>
              <a:rPr lang="en-US" baseline="30000" dirty="0" smtClean="0">
                <a:sym typeface="Wingdings" pitchFamily="2" charset="2"/>
              </a:rPr>
              <a:t>th</a:t>
            </a:r>
            <a:r>
              <a:rPr lang="en-US" dirty="0" smtClean="0">
                <a:sym typeface="Wingdings" pitchFamily="2" charset="2"/>
              </a:rPr>
              <a:t> ed. </a:t>
            </a:r>
            <a:endParaRPr lang="en-US" dirty="0" smtClean="0">
              <a:sym typeface="Wingdings" pitchFamily="2" charset="2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Sample IF-AT Quiz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10 Question sample quiz</a:t>
            </a:r>
          </a:p>
          <a:p>
            <a:r>
              <a:rPr lang="en-US" dirty="0" smtClean="0"/>
              <a:t>IF-AT designed this quiz to be difficult, so you would miss some questions and see how the process works.</a:t>
            </a:r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10202</TotalTime>
  <Words>1224</Words>
  <Application>Microsoft Office PowerPoint</Application>
  <PresentationFormat>On-screen Show (4:3)</PresentationFormat>
  <Paragraphs>127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Flow</vt:lpstr>
      <vt:lpstr>Using IF-AT Cards in Principles Classes for Group Quizzes</vt:lpstr>
      <vt:lpstr>What are IF-AT Cards?</vt:lpstr>
      <vt:lpstr>Card Design</vt:lpstr>
      <vt:lpstr>Why use IF-AT?</vt:lpstr>
      <vt:lpstr>Making Quizzes – 2 options</vt:lpstr>
      <vt:lpstr>Slide 6</vt:lpstr>
      <vt:lpstr>How to use IF-AT in groups</vt:lpstr>
      <vt:lpstr>Instructions for students</vt:lpstr>
      <vt:lpstr>Instructions for students</vt:lpstr>
      <vt:lpstr>Instructions for students</vt:lpstr>
      <vt:lpstr>Potential Problems/Solutions</vt:lpstr>
      <vt:lpstr>Potential Problems/Solutions</vt:lpstr>
      <vt:lpstr>Student Survey Results</vt:lpstr>
      <vt:lpstr>Student Survey Results</vt:lpstr>
      <vt:lpstr>Student Survey Results</vt:lpstr>
      <vt:lpstr>Slide 16</vt:lpstr>
      <vt:lpstr>Student Survey Feedback</vt:lpstr>
      <vt:lpstr>If you would like to try it…</vt:lpstr>
      <vt:lpstr>Sample IF-AT Quiz</vt:lpstr>
    </vt:vector>
  </TitlesOfParts>
  <Company>Saint Leo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“Using Immediate Feedback Assessment Technique Cards in the Classroom for Group Quizzes”  </dc:title>
  <dc:creator>University Technology Services</dc:creator>
  <cp:lastModifiedBy>Murphy</cp:lastModifiedBy>
  <cp:revision>67</cp:revision>
  <dcterms:created xsi:type="dcterms:W3CDTF">2011-03-23T23:42:35Z</dcterms:created>
  <dcterms:modified xsi:type="dcterms:W3CDTF">2011-10-26T01:22:31Z</dcterms:modified>
</cp:coreProperties>
</file>